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0"/>
  </p:notesMasterIdLst>
  <p:sldIdLst>
    <p:sldId id="256" r:id="rId2"/>
    <p:sldId id="259" r:id="rId3"/>
    <p:sldId id="285" r:id="rId4"/>
    <p:sldId id="286" r:id="rId5"/>
    <p:sldId id="278" r:id="rId6"/>
    <p:sldId id="279" r:id="rId7"/>
    <p:sldId id="280" r:id="rId8"/>
    <p:sldId id="281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9696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4" autoAdjust="0"/>
    <p:restoredTop sz="84201" autoAdjust="0"/>
  </p:normalViewPr>
  <p:slideViewPr>
    <p:cSldViewPr snapToGrid="0">
      <p:cViewPr varScale="1">
        <p:scale>
          <a:sx n="60" d="100"/>
          <a:sy n="60" d="100"/>
        </p:scale>
        <p:origin x="1542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56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gif>
</file>

<file path=ppt/media/image3.jpeg>
</file>

<file path=ppt/media/image4.gif>
</file>

<file path=ppt/media/image5.png>
</file>

<file path=ppt/media/image6.jp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61D4D0-327B-4818-91D3-779443DEAB67}" type="datetimeFigureOut">
              <a:rPr lang="ko-KR" altLang="en-US" smtClean="0"/>
              <a:t>2020-11-15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E060C-6015-46ED-99FF-799FFDC6ABB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2845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크롤링된</a:t>
            </a:r>
            <a:r>
              <a:rPr lang="ko-KR" altLang="en-US" dirty="0"/>
              <a:t> 데이터들을 이용해 만든 </a:t>
            </a:r>
            <a:r>
              <a:rPr lang="en-US" altLang="ko-KR" dirty="0"/>
              <a:t>ER</a:t>
            </a:r>
            <a:r>
              <a:rPr lang="ko-KR" altLang="en-US" dirty="0"/>
              <a:t>모델입니다</a:t>
            </a:r>
            <a:r>
              <a:rPr lang="en-US" altLang="ko-KR" dirty="0"/>
              <a:t>.</a:t>
            </a:r>
            <a:r>
              <a:rPr lang="ko-KR" altLang="en-US" dirty="0"/>
              <a:t> 먼저 기사</a:t>
            </a:r>
            <a:r>
              <a:rPr lang="en-US" altLang="ko-KR" dirty="0"/>
              <a:t>,</a:t>
            </a:r>
            <a:r>
              <a:rPr lang="ko-KR" altLang="en-US" dirty="0"/>
              <a:t>기자</a:t>
            </a:r>
            <a:r>
              <a:rPr lang="en-US" altLang="ko-KR" dirty="0"/>
              <a:t>,</a:t>
            </a:r>
            <a:r>
              <a:rPr lang="ko-KR" altLang="en-US" dirty="0"/>
              <a:t>언론사 </a:t>
            </a:r>
            <a:r>
              <a:rPr lang="en-US" altLang="ko-KR" dirty="0"/>
              <a:t>3</a:t>
            </a:r>
            <a:r>
              <a:rPr lang="ko-KR" altLang="en-US" dirty="0"/>
              <a:t>개의 엔티티로 </a:t>
            </a:r>
            <a:r>
              <a:rPr lang="ko-KR" altLang="en-US" dirty="0" err="1"/>
              <a:t>이루어져있으며</a:t>
            </a:r>
            <a:r>
              <a:rPr lang="ko-KR" altLang="en-US" dirty="0"/>
              <a:t> 기사에는 날짜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0E060C-6015-46ED-99FF-799FFDC6ABBD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254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jpe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51720" y="1494308"/>
            <a:ext cx="6635080" cy="1468800"/>
          </a:xfrm>
          <a:prstGeom prst="rect">
            <a:avLst/>
          </a:prstGeom>
          <a:ln w="12700">
            <a:solidFill>
              <a:srgbClr val="7C001A"/>
            </a:solidFill>
          </a:ln>
        </p:spPr>
        <p:txBody>
          <a:bodyPr anchor="ctr" anchorCtr="0"/>
          <a:lstStyle>
            <a:lvl1pPr>
              <a:defRPr b="1" i="0" baseline="0">
                <a:solidFill>
                  <a:schemeClr val="tx1"/>
                </a:solidFill>
                <a:latin typeface="Roboto" panose="02000000000000000000" pitchFamily="2" charset="0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noProof="0" dirty="0"/>
              <a:t> Click here to Enter Presentation Name</a:t>
            </a:r>
          </a:p>
        </p:txBody>
      </p:sp>
      <p:cxnSp>
        <p:nvCxnSpPr>
          <p:cNvPr id="5" name="직선 연결선 4"/>
          <p:cNvCxnSpPr/>
          <p:nvPr/>
        </p:nvCxnSpPr>
        <p:spPr bwMode="auto">
          <a:xfrm>
            <a:off x="2091970" y="5410200"/>
            <a:ext cx="659483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027" name="Picture 3" descr="C:\Users\Jongsoo\Desktop\그림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832" y="-4860"/>
            <a:ext cx="1481138" cy="2974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Jongsoo\Downloads\logo&amp;ui(3)\emblem_03.gif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0"/>
            <a:ext cx="148237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직선 연결선 4"/>
          <p:cNvCxnSpPr/>
          <p:nvPr/>
        </p:nvCxnSpPr>
        <p:spPr bwMode="auto">
          <a:xfrm>
            <a:off x="2091970" y="5410200"/>
            <a:ext cx="659483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Text Placeholder 14"/>
          <p:cNvSpPr>
            <a:spLocks noGrp="1"/>
          </p:cNvSpPr>
          <p:nvPr>
            <p:ph type="body" sz="quarter" idx="11" hasCustomPrompt="1"/>
          </p:nvPr>
        </p:nvSpPr>
        <p:spPr>
          <a:xfrm>
            <a:off x="2100360" y="4556234"/>
            <a:ext cx="6586440" cy="811322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400" b="1" baseline="0">
                <a:solidFill>
                  <a:schemeClr val="tx1"/>
                </a:solidFill>
                <a:latin typeface="+mj-lt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here to enter author or presenter’s name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2" hasCustomPrompt="1"/>
          </p:nvPr>
        </p:nvSpPr>
        <p:spPr>
          <a:xfrm>
            <a:off x="2100263" y="3013744"/>
            <a:ext cx="6586537" cy="567655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i="1" baseline="0">
                <a:latin typeface="Roboto" panose="02000000000000000000" pitchFamily="2" charset="0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here to describe paper information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CB63C338-9D02-4F75-ADA3-D5B8633EEBF5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 b="1" baseline="0">
                <a:solidFill>
                  <a:srgbClr val="595959"/>
                </a:solidFill>
                <a:latin typeface="+mj-lt"/>
                <a:ea typeface="HY견고딕" panose="02030600000101010101" pitchFamily="18" charset="-127"/>
              </a:defRPr>
            </a:lvl1pPr>
          </a:lstStyle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4EED1F5F-4CD8-441B-AD26-7696CA6A430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2" descr="C:\Users\Jongsoo\Downloads\logo&amp;ui(3)\emblem_03.gif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0"/>
            <a:ext cx="148237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직선 연결선 4"/>
          <p:cNvCxnSpPr/>
          <p:nvPr userDrawn="1"/>
        </p:nvCxnSpPr>
        <p:spPr bwMode="auto">
          <a:xfrm>
            <a:off x="2091970" y="5410200"/>
            <a:ext cx="659483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 userDrawn="1"/>
        </p:nvSpPr>
        <p:spPr>
          <a:xfrm>
            <a:off x="464882" y="3242934"/>
            <a:ext cx="17718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/>
              <a:t>https://nmlab.korea.ac.kr</a:t>
            </a:r>
            <a:endParaRPr lang="en-US" sz="1000" dirty="0"/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3013744"/>
            <a:ext cx="1482371" cy="255162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2147888" y="5367556"/>
            <a:ext cx="6586537" cy="7386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r"/>
            <a:r>
              <a:rPr lang="en-US" altLang="ko-KR" sz="1400" b="1" i="1" noProof="0">
                <a:solidFill>
                  <a:srgbClr val="595959"/>
                </a:solidFill>
              </a:rPr>
              <a:t>Network Management Lab.,</a:t>
            </a:r>
          </a:p>
          <a:p>
            <a:pPr lvl="0" algn="r"/>
            <a:r>
              <a:rPr lang="en-US" altLang="ko-KR" sz="1400" b="1" i="1" noProof="0">
                <a:solidFill>
                  <a:srgbClr val="595959"/>
                </a:solidFill>
              </a:rPr>
              <a:t>Dept., of Computer and Information Science</a:t>
            </a:r>
          </a:p>
          <a:p>
            <a:pPr lvl="0" algn="r"/>
            <a:r>
              <a:rPr lang="en-US" altLang="ko-KR" sz="1400" b="1" i="1" noProof="0">
                <a:solidFill>
                  <a:srgbClr val="595959"/>
                </a:solidFill>
              </a:rPr>
              <a:t>Korea University, Korea</a:t>
            </a:r>
            <a:endParaRPr lang="ko-KR" altLang="en-US" sz="1400" b="1" i="1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3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push/>
      </p:transition>
    </mc:Choice>
    <mc:Fallback xmlns="">
      <p:transition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850" y="401638"/>
            <a:ext cx="8235950" cy="501650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0850" y="925512"/>
            <a:ext cx="8229600" cy="5634051"/>
          </a:xfrm>
          <a:prstGeom prst="rect">
            <a:avLst/>
          </a:prstGeom>
        </p:spPr>
        <p:txBody>
          <a:bodyPr/>
          <a:lstStyle>
            <a:lvl1pPr marL="365760" indent="-365760">
              <a:lnSpc>
                <a:spcPct val="100000"/>
              </a:lnSpc>
              <a:buClr>
                <a:srgbClr val="951B39"/>
              </a:buClr>
              <a:buFont typeface="Wingdings" panose="05000000000000000000" pitchFamily="2" charset="2"/>
              <a:buChar char="q"/>
              <a:defRPr sz="2000" b="1" baseline="0">
                <a:solidFill>
                  <a:srgbClr val="951B39"/>
                </a:solidFill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1pPr>
            <a:lvl2pPr marL="742950" indent="-247650">
              <a:lnSpc>
                <a:spcPct val="100000"/>
              </a:lnSpc>
              <a:buFont typeface="Wingdings" panose="05000000000000000000" pitchFamily="2" charset="2"/>
              <a:buChar char="§"/>
              <a:defRPr sz="1800" baseline="0">
                <a:solidFill>
                  <a:srgbClr val="4D4D4D"/>
                </a:solidFill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defRPr sz="1600" baseline="0">
                <a:solidFill>
                  <a:srgbClr val="4D4D4D"/>
                </a:solidFill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3pPr>
            <a:lvl4pPr marL="1422400" indent="-168275">
              <a:lnSpc>
                <a:spcPct val="100000"/>
              </a:lnSpc>
              <a:buFont typeface="Arial" panose="020B0604020202020204" pitchFamily="34" charset="0"/>
              <a:buChar char="−"/>
              <a:defRPr sz="1400" baseline="0">
                <a:solidFill>
                  <a:srgbClr val="4D4D4D"/>
                </a:solidFill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4pPr>
            <a:lvl5pPr>
              <a:lnSpc>
                <a:spcPct val="100000"/>
              </a:lnSpc>
              <a:defRPr sz="1200" baseline="0">
                <a:solidFill>
                  <a:schemeClr val="bg1">
                    <a:lumMod val="50000"/>
                  </a:schemeClr>
                </a:solidFill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cxnSp>
        <p:nvCxnSpPr>
          <p:cNvPr id="5" name="직선 연결선 4"/>
          <p:cNvCxnSpPr/>
          <p:nvPr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직선 연결선 4"/>
          <p:cNvCxnSpPr/>
          <p:nvPr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4EED1F5F-4CD8-441B-AD26-7696CA6A430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직선 연결선 4"/>
          <p:cNvCxnSpPr/>
          <p:nvPr userDrawn="1"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4" name="그림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814" y="571483"/>
            <a:ext cx="874986" cy="319619"/>
          </a:xfrm>
          <a:prstGeom prst="rect">
            <a:avLst/>
          </a:prstGeom>
        </p:spPr>
      </p:pic>
      <p:sp>
        <p:nvSpPr>
          <p:cNvPr id="12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2167156" y="6570677"/>
            <a:ext cx="4819650" cy="231644"/>
          </a:xfrm>
        </p:spPr>
        <p:txBody>
          <a:bodyPr/>
          <a:lstStyle>
            <a:lvl1pPr>
              <a:defRPr b="1" baseline="0">
                <a:solidFill>
                  <a:srgbClr val="595959"/>
                </a:solidFill>
                <a:latin typeface="+mj-lt"/>
                <a:ea typeface="HY견고딕" panose="02030600000101010101" pitchFamily="18" charset="-127"/>
              </a:defRPr>
            </a:lvl1pPr>
          </a:lstStyle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49683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push/>
      </p:transition>
    </mc:Choice>
    <mc:Fallback xmlns="">
      <p:transition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/>
          <p:cNvSpPr>
            <a:spLocks noGrp="1"/>
          </p:cNvSpPr>
          <p:nvPr>
            <p:ph type="title"/>
          </p:nvPr>
        </p:nvSpPr>
        <p:spPr>
          <a:xfrm>
            <a:off x="450850" y="401638"/>
            <a:ext cx="8235950" cy="501650"/>
          </a:xfrm>
          <a:prstGeom prst="rect">
            <a:avLst/>
          </a:prstGeom>
        </p:spPr>
        <p:txBody>
          <a:bodyPr anchor="ctr"/>
          <a:lstStyle>
            <a:lvl1pPr>
              <a:defRPr b="1" baseline="0">
                <a:latin typeface="+mj-lt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cxnSp>
        <p:nvCxnSpPr>
          <p:cNvPr id="7" name="직선 연결선 4"/>
          <p:cNvCxnSpPr/>
          <p:nvPr userDrawn="1"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직선 연결선 4"/>
          <p:cNvCxnSpPr/>
          <p:nvPr userDrawn="1"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9" name="Date Placeholder 7"/>
          <p:cNvSpPr>
            <a:spLocks noGrp="1"/>
          </p:cNvSpPr>
          <p:nvPr>
            <p:ph type="dt" sz="half" idx="10"/>
          </p:nvPr>
        </p:nvSpPr>
        <p:spPr>
          <a:xfrm>
            <a:off x="152400" y="6570677"/>
            <a:ext cx="1047750" cy="231644"/>
          </a:xfrm>
        </p:spPr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11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8477250" y="6570677"/>
            <a:ext cx="514350" cy="231644"/>
          </a:xfrm>
        </p:spPr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4EED1F5F-4CD8-441B-AD26-7696CA6A430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3" name="직선 연결선 4"/>
          <p:cNvCxnSpPr/>
          <p:nvPr userDrawn="1"/>
        </p:nvCxnSpPr>
        <p:spPr bwMode="auto">
          <a:xfrm>
            <a:off x="457200" y="914400"/>
            <a:ext cx="82296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7C001A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15" name="그림 1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814" y="571483"/>
            <a:ext cx="874986" cy="319619"/>
          </a:xfrm>
          <a:prstGeom prst="rect">
            <a:avLst/>
          </a:prstGeom>
        </p:spPr>
      </p:pic>
      <p:sp>
        <p:nvSpPr>
          <p:cNvPr id="12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2167156" y="6570677"/>
            <a:ext cx="4819650" cy="231644"/>
          </a:xfrm>
        </p:spPr>
        <p:txBody>
          <a:bodyPr/>
          <a:lstStyle>
            <a:lvl1pPr>
              <a:defRPr b="1" baseline="0">
                <a:solidFill>
                  <a:srgbClr val="595959"/>
                </a:solidFill>
                <a:latin typeface="+mj-lt"/>
                <a:ea typeface="HY견고딕" panose="02030600000101010101" pitchFamily="18" charset="-127"/>
              </a:defRPr>
            </a:lvl1pPr>
          </a:lstStyle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0996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push/>
      </p:transition>
    </mc:Choice>
    <mc:Fallback xmlns="">
      <p:transition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2819400"/>
            <a:ext cx="7772400" cy="1362075"/>
          </a:xfrm>
          <a:prstGeom prst="rect">
            <a:avLst/>
          </a:prstGeom>
        </p:spPr>
        <p:txBody>
          <a:bodyPr anchor="b" anchorCtr="0"/>
          <a:lstStyle>
            <a:lvl1pPr algn="l">
              <a:defRPr sz="2800" b="1" cap="all" baseline="0">
                <a:latin typeface="+mj-lt"/>
                <a:ea typeface="HY견고딕" panose="02030600000101010101" pitchFamily="18" charset="-127"/>
                <a:cs typeface="Arial" panose="020B0604020202020204" pitchFamily="34" charset="0"/>
              </a:defRPr>
            </a:lvl1pPr>
          </a:lstStyle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4291013"/>
            <a:ext cx="7772400" cy="1500187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1800" baseline="0">
                <a:latin typeface="+mn-lt"/>
                <a:ea typeface="HY견고딕" panose="02030600000101010101" pitchFamily="18" charset="-127"/>
                <a:cs typeface="Arial" panose="020B060402020202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altLang="ko-KR"/>
              <a:t>Click to edit Master text styles</a:t>
            </a:r>
          </a:p>
        </p:txBody>
      </p:sp>
      <p:cxnSp>
        <p:nvCxnSpPr>
          <p:cNvPr id="5" name="직선 연결선 4"/>
          <p:cNvCxnSpPr/>
          <p:nvPr/>
        </p:nvCxnSpPr>
        <p:spPr bwMode="auto">
          <a:xfrm>
            <a:off x="717610" y="4231688"/>
            <a:ext cx="774059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" name="직선 연결선 4"/>
          <p:cNvCxnSpPr/>
          <p:nvPr/>
        </p:nvCxnSpPr>
        <p:spPr bwMode="auto">
          <a:xfrm>
            <a:off x="717610" y="4231688"/>
            <a:ext cx="774059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95ED051F-AE46-4930-AFC5-6DE57F8C2A3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aseline="0"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4EED1F5F-4CD8-441B-AD26-7696CA6A430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직선 연결선 4"/>
          <p:cNvCxnSpPr/>
          <p:nvPr userDrawn="1"/>
        </p:nvCxnSpPr>
        <p:spPr bwMode="auto">
          <a:xfrm>
            <a:off x="717610" y="4231688"/>
            <a:ext cx="774059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951B39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2167156" y="6570677"/>
            <a:ext cx="4819650" cy="231644"/>
          </a:xfrm>
        </p:spPr>
        <p:txBody>
          <a:bodyPr/>
          <a:lstStyle>
            <a:lvl1pPr>
              <a:defRPr b="1" baseline="0">
                <a:solidFill>
                  <a:srgbClr val="595959"/>
                </a:solidFill>
                <a:latin typeface="+mj-lt"/>
                <a:ea typeface="HY견고딕" panose="02030600000101010101" pitchFamily="18" charset="-127"/>
              </a:defRPr>
            </a:lvl1pPr>
          </a:lstStyle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8888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push/>
      </p:transition>
    </mc:Choice>
    <mc:Fallback xmlns="">
      <p:transition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>
          <a:xfrm>
            <a:off x="152400" y="6570677"/>
            <a:ext cx="1047750" cy="231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aseline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243286B8-B421-46A3-A348-C435FBF00ADF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3"/>
          </p:nvPr>
        </p:nvSpPr>
        <p:spPr>
          <a:xfrm>
            <a:off x="2167156" y="6570677"/>
            <a:ext cx="4819650" cy="231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aseline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4"/>
          </p:nvPr>
        </p:nvSpPr>
        <p:spPr>
          <a:xfrm>
            <a:off x="8477250" y="6570677"/>
            <a:ext cx="514350" cy="231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aseline="0">
                <a:solidFill>
                  <a:schemeClr val="tx1">
                    <a:lumMod val="75000"/>
                    <a:lumOff val="25000"/>
                  </a:schemeClr>
                </a:solidFill>
                <a:latin typeface="Roboto" panose="02000000000000000000" pitchFamily="2" charset="0"/>
                <a:ea typeface="HY견고딕" panose="02030600000101010101" pitchFamily="18" charset="-127"/>
              </a:defRPr>
            </a:lvl1pPr>
          </a:lstStyle>
          <a:p>
            <a:fld id="{4EED1F5F-4CD8-441B-AD26-7696CA6A43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143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9" r:id="rId3"/>
    <p:sldLayoutId id="2147483678" r:id="rId4"/>
  </p:sldLayoutIdLst>
  <mc:AlternateContent xmlns:mc="http://schemas.openxmlformats.org/markup-compatibility/2006" xmlns:p14="http://schemas.microsoft.com/office/powerpoint/2010/main">
    <mc:Choice Requires="p14">
      <p:transition p14:dur="350">
        <p:push/>
      </p:transition>
    </mc:Choice>
    <mc:Fallback xmlns="">
      <p:transition>
        <p:push/>
      </p:transition>
    </mc:Fallback>
  </mc:AlternateConten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333333"/>
          </a:solidFill>
          <a:latin typeface="Arial" charset="0"/>
        </a:defRPr>
      </a:lvl9pPr>
    </p:titleStyle>
    <p:bodyStyle>
      <a:lvl1pPr marL="285750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000">
          <a:solidFill>
            <a:srgbClr val="4D4D4D"/>
          </a:solidFill>
          <a:latin typeface="+mn-lt"/>
          <a:ea typeface="+mn-ea"/>
          <a:cs typeface="+mn-cs"/>
        </a:defRPr>
      </a:lvl1pPr>
      <a:lvl2pPr marL="742950" indent="-2476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>
          <a:solidFill>
            <a:srgbClr val="4D4D4D"/>
          </a:solidFill>
          <a:latin typeface="+mn-lt"/>
        </a:defRPr>
      </a:lvl2pPr>
      <a:lvl3pPr marL="108585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rgbClr val="4D4D4D"/>
          </a:solidFill>
          <a:latin typeface="+mn-lt"/>
        </a:defRPr>
      </a:lvl3pPr>
      <a:lvl4pPr marL="1422400" indent="-168275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400">
          <a:solidFill>
            <a:srgbClr val="4D4D4D"/>
          </a:solidFill>
          <a:latin typeface="+mn-lt"/>
        </a:defRPr>
      </a:lvl4pPr>
      <a:lvl5pPr marL="1778000" indent="-1714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rgbClr val="4D4D4D"/>
          </a:solidFill>
          <a:latin typeface="+mn-lt"/>
        </a:defRPr>
      </a:lvl5pPr>
      <a:lvl6pPr marL="2235200" indent="-1714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rgbClr val="4D4D4D"/>
          </a:solidFill>
          <a:latin typeface="+mn-lt"/>
        </a:defRPr>
      </a:lvl6pPr>
      <a:lvl7pPr marL="2692400" indent="-1714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rgbClr val="4D4D4D"/>
          </a:solidFill>
          <a:latin typeface="+mn-lt"/>
        </a:defRPr>
      </a:lvl7pPr>
      <a:lvl8pPr marL="3149600" indent="-1714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rgbClr val="4D4D4D"/>
          </a:solidFill>
          <a:latin typeface="+mn-lt"/>
        </a:defRPr>
      </a:lvl8pPr>
      <a:lvl9pPr marL="3606800" indent="-1714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rgbClr val="4D4D4D"/>
          </a:solidFill>
          <a:latin typeface="+mn-lt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sz="2000" b="0" dirty="0">
                <a:latin typeface="+mj-lt"/>
              </a:rPr>
              <a:t>DB </a:t>
            </a:r>
            <a:r>
              <a:rPr lang="ko-KR" altLang="en-US" sz="2000" b="0" dirty="0">
                <a:latin typeface="+mj-lt"/>
              </a:rPr>
              <a:t>프로젝트 제안서</a:t>
            </a:r>
            <a:r>
              <a:rPr lang="en-US" altLang="ko-KR" sz="2000" b="0" dirty="0">
                <a:latin typeface="+mj-lt"/>
              </a:rPr>
              <a:t>2</a:t>
            </a:r>
            <a:endParaRPr lang="ko-KR" altLang="en-US" sz="2000" b="0" dirty="0">
              <a:latin typeface="+mj-lt"/>
            </a:endParaRP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2100360" y="4548146"/>
            <a:ext cx="6586440" cy="819410"/>
          </a:xfrm>
        </p:spPr>
        <p:txBody>
          <a:bodyPr/>
          <a:lstStyle/>
          <a:p>
            <a:r>
              <a:rPr lang="ko-KR" altLang="en-US" b="0" dirty="0"/>
              <a:t>강민규</a:t>
            </a:r>
            <a:endParaRPr lang="en-US" altLang="ko-KR" b="0" dirty="0"/>
          </a:p>
          <a:p>
            <a:r>
              <a:rPr lang="en-US" altLang="ko-KR" b="0" dirty="0"/>
              <a:t>Min-</a:t>
            </a:r>
            <a:r>
              <a:rPr lang="en-US" altLang="ko-KR" b="0" dirty="0" err="1"/>
              <a:t>gyu</a:t>
            </a:r>
            <a:r>
              <a:rPr lang="en-US" altLang="ko-KR" b="0" dirty="0"/>
              <a:t> Gang</a:t>
            </a:r>
            <a:endParaRPr lang="en-US" altLang="ko-KR" b="0" dirty="0">
              <a:latin typeface="+mj-lt"/>
            </a:endParaRPr>
          </a:p>
          <a:p>
            <a:r>
              <a:rPr lang="en-US" altLang="ko-KR" b="0" dirty="0"/>
              <a:t>cxz3619</a:t>
            </a:r>
            <a:r>
              <a:rPr lang="en-US" altLang="ko-KR" b="0" dirty="0">
                <a:latin typeface="+mj-lt"/>
              </a:rPr>
              <a:t>@korea.ac.kr</a:t>
            </a:r>
          </a:p>
          <a:p>
            <a:endParaRPr lang="ko-KR" altLang="en-US" dirty="0">
              <a:latin typeface="+mj-lt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fld id="{CB63C338-9D02-4F75-ADA3-D5B8633EEBF5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16D3EF5F-C7B4-4C08-B948-A850F54ECF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21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5516"/>
    </mc:Choice>
    <mc:Fallback>
      <p:transition advTm="5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목 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프로젝트 개요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ER </a:t>
            </a:r>
            <a:r>
              <a:rPr lang="ko-KR" altLang="en-US" dirty="0"/>
              <a:t>모델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웹 시각화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A0760BC-7E44-40DE-86D0-7F6433683F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34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6262">
        <p:push/>
      </p:transition>
    </mc:Choice>
    <mc:Fallback>
      <p:transition advTm="6262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캡스톤</a:t>
            </a:r>
            <a:r>
              <a:rPr lang="ko-KR" altLang="en-US" dirty="0"/>
              <a:t> 디자인과의 연계</a:t>
            </a:r>
            <a:endParaRPr lang="en-US" altLang="ko-KR" dirty="0"/>
          </a:p>
          <a:p>
            <a:pPr lvl="1"/>
            <a:r>
              <a:rPr lang="ko-KR" altLang="en-US" dirty="0" err="1"/>
              <a:t>캡스톤</a:t>
            </a:r>
            <a:r>
              <a:rPr lang="ko-KR" altLang="en-US" dirty="0"/>
              <a:t> 디자인 목표</a:t>
            </a:r>
            <a:r>
              <a:rPr lang="en-US" altLang="ko-KR" dirty="0"/>
              <a:t>:</a:t>
            </a:r>
            <a:r>
              <a:rPr lang="ko-KR" altLang="en-US" dirty="0"/>
              <a:t>뉴스데이터를 이용한 비트코인 가격 예측</a:t>
            </a:r>
            <a:endParaRPr lang="en-US" altLang="ko-KR" dirty="0"/>
          </a:p>
          <a:p>
            <a:pPr lvl="1"/>
            <a:r>
              <a:rPr lang="ko-KR" altLang="en-US" dirty="0"/>
              <a:t>수집된 기사들을 효율적으로 저장</a:t>
            </a:r>
            <a:r>
              <a:rPr lang="en-US" altLang="ko-KR" dirty="0"/>
              <a:t>,</a:t>
            </a:r>
            <a:r>
              <a:rPr lang="ko-KR" altLang="en-US" dirty="0"/>
              <a:t>관리할 </a:t>
            </a:r>
            <a:r>
              <a:rPr lang="en-US" altLang="ko-KR" dirty="0"/>
              <a:t>DB</a:t>
            </a:r>
            <a:r>
              <a:rPr lang="ko-KR" altLang="en-US" dirty="0"/>
              <a:t>필요</a:t>
            </a:r>
            <a:r>
              <a:rPr lang="en-US" altLang="ko-KR" dirty="0"/>
              <a:t>!</a:t>
            </a:r>
          </a:p>
          <a:p>
            <a:pPr lvl="1"/>
            <a:endParaRPr lang="en-US" altLang="ko-KR" dirty="0"/>
          </a:p>
          <a:p>
            <a:r>
              <a:rPr lang="ko-KR" altLang="en-US" dirty="0"/>
              <a:t>프로젝트의 목표</a:t>
            </a:r>
            <a:endParaRPr lang="en-US" altLang="ko-KR" dirty="0"/>
          </a:p>
          <a:p>
            <a:pPr lvl="1"/>
            <a:r>
              <a:rPr lang="ko-KR" altLang="en-US" dirty="0"/>
              <a:t>수집된 기사들의 데이터베이스화</a:t>
            </a:r>
            <a:r>
              <a:rPr lang="en-US" altLang="ko-KR" dirty="0"/>
              <a:t>,</a:t>
            </a:r>
            <a:r>
              <a:rPr lang="ko-KR" altLang="en-US" dirty="0"/>
              <a:t>시각화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43" y="3476367"/>
            <a:ext cx="7292675" cy="23022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43693" y="5892081"/>
            <a:ext cx="16168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/>
              <a:t>캡스톤</a:t>
            </a:r>
            <a:r>
              <a:rPr lang="ko-KR" altLang="en-US" sz="1100" dirty="0"/>
              <a:t> 디자인 구조도</a:t>
            </a: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D4A0B528-DA45-4D3C-B3A5-B08C877B07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40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96045">
        <p:push/>
      </p:transition>
    </mc:Choice>
    <mc:Fallback>
      <p:transition advTm="96045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275" y="3742537"/>
            <a:ext cx="3533775" cy="2591435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개요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크롤링</a:t>
            </a:r>
            <a:endParaRPr lang="en-US" altLang="ko-KR" dirty="0"/>
          </a:p>
          <a:p>
            <a:pPr lvl="1"/>
            <a:r>
              <a:rPr lang="ko-KR" altLang="en-US" dirty="0"/>
              <a:t>뉴스기사 수집 자동화의 필요성</a:t>
            </a:r>
            <a:endParaRPr lang="en-US" altLang="ko-KR" dirty="0"/>
          </a:p>
          <a:p>
            <a:pPr lvl="1"/>
            <a:r>
              <a:rPr lang="ko-KR" altLang="en-US" dirty="0"/>
              <a:t>웹 사이트들에서 정보를 </a:t>
            </a:r>
            <a:r>
              <a:rPr lang="ko-KR" altLang="en-US" dirty="0" err="1"/>
              <a:t>추출하는것</a:t>
            </a:r>
            <a:endParaRPr lang="en-US" altLang="ko-KR" dirty="0"/>
          </a:p>
          <a:p>
            <a:pPr lvl="1"/>
            <a:r>
              <a:rPr lang="ko-KR" altLang="en-US" dirty="0" err="1"/>
              <a:t>파이썬의</a:t>
            </a:r>
            <a:r>
              <a:rPr lang="ko-KR" altLang="en-US" dirty="0"/>
              <a:t> </a:t>
            </a:r>
            <a:r>
              <a:rPr lang="en-US" altLang="ko-KR" dirty="0" err="1"/>
              <a:t>requests,beautifulSoup</a:t>
            </a:r>
            <a:r>
              <a:rPr lang="en-US" altLang="ko-KR" dirty="0"/>
              <a:t> </a:t>
            </a:r>
            <a:r>
              <a:rPr lang="ko-KR" altLang="en-US" dirty="0"/>
              <a:t>라이브러리로 구현</a:t>
            </a:r>
            <a:endParaRPr lang="en-US" altLang="ko-KR" dirty="0"/>
          </a:p>
          <a:p>
            <a:r>
              <a:rPr lang="ko-KR" altLang="en-US" dirty="0" err="1"/>
              <a:t>크롤링의</a:t>
            </a:r>
            <a:r>
              <a:rPr lang="ko-KR" altLang="en-US" dirty="0"/>
              <a:t> 원리</a:t>
            </a:r>
            <a:endParaRPr lang="en-US" altLang="ko-KR" dirty="0"/>
          </a:p>
          <a:p>
            <a:pPr lvl="1"/>
            <a:r>
              <a:rPr lang="ko-KR" altLang="en-US" dirty="0"/>
              <a:t>웹 페이지는 </a:t>
            </a:r>
            <a:r>
              <a:rPr lang="en-US" altLang="ko-KR" dirty="0"/>
              <a:t>HTML</a:t>
            </a:r>
            <a:r>
              <a:rPr lang="ko-KR" altLang="en-US" dirty="0"/>
              <a:t>언어로 이루어짐 </a:t>
            </a:r>
            <a:endParaRPr lang="en-US" altLang="ko-KR" dirty="0"/>
          </a:p>
          <a:p>
            <a:pPr lvl="2"/>
            <a:r>
              <a:rPr lang="en-US" altLang="ko-KR" dirty="0"/>
              <a:t>HTML</a:t>
            </a:r>
            <a:r>
              <a:rPr lang="ko-KR" altLang="en-US" dirty="0"/>
              <a:t>은 마크 업</a:t>
            </a:r>
            <a:r>
              <a:rPr lang="en-US" altLang="ko-KR" dirty="0"/>
              <a:t>,</a:t>
            </a:r>
            <a:r>
              <a:rPr lang="ko-KR" altLang="en-US" dirty="0"/>
              <a:t>태그로 이루어진 언어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태그를 통해 접근가능 </a:t>
            </a:r>
            <a:endParaRPr lang="en-US" altLang="ko-KR" dirty="0"/>
          </a:p>
          <a:p>
            <a:pPr marL="495300" lvl="1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8" name="타원 7"/>
          <p:cNvSpPr/>
          <p:nvPr/>
        </p:nvSpPr>
        <p:spPr bwMode="auto">
          <a:xfrm>
            <a:off x="1371600" y="4882044"/>
            <a:ext cx="739140" cy="312420"/>
          </a:xfrm>
          <a:prstGeom prst="ellipse">
            <a:avLst/>
          </a:prstGeom>
          <a:noFill/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cxnSp>
        <p:nvCxnSpPr>
          <p:cNvPr id="12" name="직선 화살표 연결선 11"/>
          <p:cNvCxnSpPr/>
          <p:nvPr/>
        </p:nvCxnSpPr>
        <p:spPr bwMode="auto">
          <a:xfrm>
            <a:off x="2110740" y="5038254"/>
            <a:ext cx="2994660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TextBox 12"/>
          <p:cNvSpPr txBox="1"/>
          <p:nvPr/>
        </p:nvSpPr>
        <p:spPr>
          <a:xfrm>
            <a:off x="5249862" y="4807421"/>
            <a:ext cx="3286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&lt;h1&gt;</a:t>
            </a:r>
            <a:r>
              <a:rPr lang="ko-KR" altLang="en-US" sz="1200" dirty="0"/>
              <a:t>태그를 통해 </a:t>
            </a:r>
            <a:r>
              <a:rPr lang="en-US" altLang="ko-KR" sz="1200" dirty="0"/>
              <a:t>“</a:t>
            </a:r>
            <a:r>
              <a:rPr lang="ko-KR" altLang="en-US" sz="1200" dirty="0"/>
              <a:t>제목크기</a:t>
            </a:r>
            <a:r>
              <a:rPr lang="en-US" altLang="ko-KR" sz="1200" dirty="0"/>
              <a:t>1</a:t>
            </a:r>
            <a:r>
              <a:rPr lang="ko-KR" altLang="en-US" sz="1200" dirty="0"/>
              <a:t>입니다</a:t>
            </a:r>
            <a:r>
              <a:rPr lang="en-US" altLang="ko-KR" sz="1200" dirty="0"/>
              <a:t>” </a:t>
            </a:r>
            <a:r>
              <a:rPr lang="ko-KR" altLang="en-US" sz="1200" dirty="0"/>
              <a:t>텍스트에 접근가능</a:t>
            </a:r>
          </a:p>
        </p:txBody>
      </p:sp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10B7DF2A-82D4-41F1-990E-B2B78B5032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722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117502">
        <p:push/>
      </p:transition>
    </mc:Choice>
    <mc:Fallback>
      <p:transition advTm="117502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ER </a:t>
            </a:r>
            <a:r>
              <a:rPr lang="ko-KR" altLang="en-US" dirty="0"/>
              <a:t>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수집될 </a:t>
            </a:r>
            <a:r>
              <a:rPr lang="en-US" altLang="ko-KR" dirty="0"/>
              <a:t>Data table </a:t>
            </a:r>
            <a:r>
              <a:rPr lang="ko-KR" altLang="en-US" dirty="0"/>
              <a:t>예시</a:t>
            </a:r>
            <a:r>
              <a:rPr lang="en-US" altLang="ko-KR" dirty="0"/>
              <a:t>	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707874"/>
              </p:ext>
            </p:extLst>
          </p:nvPr>
        </p:nvGraphicFramePr>
        <p:xfrm>
          <a:off x="617839" y="1524710"/>
          <a:ext cx="773584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51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51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5196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5827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51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51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기사 </a:t>
                      </a:r>
                      <a:r>
                        <a:rPr lang="en-US" altLang="ko-KR" sz="1200" dirty="0"/>
                        <a:t>No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일자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언론사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기자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제목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본문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감성분석수치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20180101js1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2018-01-01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조선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김기자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비트코인 </a:t>
                      </a:r>
                      <a:r>
                        <a:rPr lang="en-US" altLang="ko-KR" sz="900" dirty="0"/>
                        <a:t>1280</a:t>
                      </a:r>
                      <a:r>
                        <a:rPr lang="ko-KR" altLang="en-US" sz="900" dirty="0"/>
                        <a:t>만원대로 올라</a:t>
                      </a:r>
                      <a:r>
                        <a:rPr lang="en-US" altLang="ko-KR" sz="900" dirty="0"/>
                        <a:t>…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900" dirty="0"/>
                        <a:t>비트코인은 </a:t>
                      </a:r>
                      <a:r>
                        <a:rPr lang="en-US" altLang="ko-KR" sz="900" dirty="0"/>
                        <a:t>1BTC</a:t>
                      </a:r>
                      <a:r>
                        <a:rPr lang="ko-KR" altLang="en-US" sz="900" dirty="0"/>
                        <a:t>당 </a:t>
                      </a:r>
                      <a:r>
                        <a:rPr lang="en-US" altLang="ko-KR" sz="900" dirty="0"/>
                        <a:t>1289</a:t>
                      </a:r>
                      <a:r>
                        <a:rPr lang="ko-KR" altLang="en-US" sz="900" dirty="0"/>
                        <a:t>만</a:t>
                      </a:r>
                      <a:r>
                        <a:rPr lang="en-US" altLang="ko-KR" sz="900" dirty="0"/>
                        <a:t>…</a:t>
                      </a:r>
                      <a:endParaRPr lang="ko-KR" altLang="en-US" sz="9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0.8548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33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20180101uh1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2018-01-01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연합뉴스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강기자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7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美증시</a:t>
                      </a:r>
                      <a:r>
                        <a:rPr lang="en-US" altLang="ko-KR" sz="7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·</a:t>
                      </a:r>
                      <a:r>
                        <a:rPr lang="ko-KR" altLang="en-US" sz="7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비트코인 상승세 지속</a:t>
                      </a:r>
                      <a:r>
                        <a:rPr lang="en-US" altLang="ko-KR" sz="7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…BTC 1.1</a:t>
                      </a:r>
                      <a:r>
                        <a:rPr lang="ko-KR" altLang="en-US" sz="7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만달러</a:t>
                      </a:r>
                      <a:r>
                        <a:rPr lang="ko-KR" altLang="en-US" sz="7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안착 여부 주목</a:t>
                      </a:r>
                    </a:p>
                    <a:p>
                      <a:pPr latinLnBrk="1"/>
                      <a:endParaRPr lang="ko-KR" altLang="en-US" sz="5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간밤 뉴욕증시에서 주요 지수는 미국의 부양책 타결에 대한 기대로 상승</a:t>
                      </a:r>
                      <a:endParaRPr lang="ko-KR" altLang="en-US" sz="3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-0.2564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20180102jn1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2018-01-02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JTBC</a:t>
                      </a:r>
                      <a:r>
                        <a:rPr lang="en-US" altLang="ko-KR" sz="1100" baseline="0" dirty="0"/>
                        <a:t> </a:t>
                      </a:r>
                      <a:r>
                        <a:rPr lang="ko-KR" altLang="en-US" sz="1100" baseline="0" dirty="0"/>
                        <a:t>뉴스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200" dirty="0"/>
                        <a:t>박기자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/>
                        <a:t>비트코인 </a:t>
                      </a:r>
                      <a:r>
                        <a:rPr lang="en-US" altLang="ko-KR" sz="700"/>
                        <a:t>1250</a:t>
                      </a:r>
                      <a:r>
                        <a:rPr lang="ko-KR" altLang="en-US" sz="700"/>
                        <a:t>만원대 지켜</a:t>
                      </a:r>
                      <a:r>
                        <a:rPr lang="en-US" altLang="ko-KR" sz="700"/>
                        <a:t>…</a:t>
                      </a:r>
                      <a:endParaRPr lang="ko-KR" altLang="en-US" sz="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700" dirty="0" err="1"/>
                        <a:t>가상화페</a:t>
                      </a:r>
                      <a:r>
                        <a:rPr lang="ko-KR" altLang="en-US" sz="700" dirty="0"/>
                        <a:t> 시세가 </a:t>
                      </a:r>
                      <a:r>
                        <a:rPr lang="ko-KR" altLang="en-US" sz="700" dirty="0" err="1"/>
                        <a:t>혼조세를</a:t>
                      </a:r>
                      <a:r>
                        <a:rPr lang="ko-KR" altLang="en-US" sz="700" dirty="0"/>
                        <a:t> 보이고 있다</a:t>
                      </a:r>
                      <a:r>
                        <a:rPr lang="en-US" altLang="ko-KR" sz="700" dirty="0"/>
                        <a:t>…</a:t>
                      </a:r>
                      <a:endParaRPr lang="ko-KR" altLang="en-US" sz="7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0.2268</a:t>
                      </a:r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dirty="0"/>
                        <a:t>…</a:t>
                      </a:r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537E9CA8-058C-41C5-B7C0-38D192D335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44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51155">
        <p:push/>
      </p:transition>
    </mc:Choice>
    <mc:Fallback>
      <p:transition advTm="51155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ER </a:t>
            </a:r>
            <a:r>
              <a:rPr lang="ko-KR" altLang="en-US" dirty="0"/>
              <a:t>모델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3954162" y="2823901"/>
            <a:ext cx="1235675" cy="46131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기사</a:t>
            </a:r>
          </a:p>
        </p:txBody>
      </p:sp>
      <p:sp>
        <p:nvSpPr>
          <p:cNvPr id="14" name="타원 13"/>
          <p:cNvSpPr/>
          <p:nvPr/>
        </p:nvSpPr>
        <p:spPr bwMode="auto">
          <a:xfrm>
            <a:off x="3954162" y="2008734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u="sng" dirty="0">
                <a:solidFill>
                  <a:schemeClr val="tx1"/>
                </a:solidFill>
                <a:latin typeface="Arial" charset="0"/>
              </a:rPr>
              <a:t>기사</a:t>
            </a:r>
            <a:r>
              <a:rPr lang="en-US" altLang="ko-KR" sz="900" b="1" u="sng" dirty="0">
                <a:solidFill>
                  <a:schemeClr val="tx1"/>
                </a:solidFill>
                <a:latin typeface="Arial" charset="0"/>
              </a:rPr>
              <a:t>no</a:t>
            </a:r>
            <a:endParaRPr lang="ko-KR" altLang="en-US" sz="900" b="1" u="sng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5" name="직사각형 14"/>
          <p:cNvSpPr/>
          <p:nvPr/>
        </p:nvSpPr>
        <p:spPr bwMode="auto">
          <a:xfrm>
            <a:off x="6233381" y="4356726"/>
            <a:ext cx="1235675" cy="46131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언론사</a:t>
            </a:r>
          </a:p>
        </p:txBody>
      </p:sp>
      <p:sp>
        <p:nvSpPr>
          <p:cNvPr id="16" name="직사각형 15"/>
          <p:cNvSpPr/>
          <p:nvPr/>
        </p:nvSpPr>
        <p:spPr bwMode="auto">
          <a:xfrm>
            <a:off x="1654864" y="4356726"/>
            <a:ext cx="1235675" cy="461319"/>
          </a:xfrm>
          <a:prstGeom prst="rect">
            <a:avLst/>
          </a:prstGeom>
          <a:solidFill>
            <a:srgbClr val="00B0F0"/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기자</a:t>
            </a:r>
          </a:p>
        </p:txBody>
      </p:sp>
      <p:sp>
        <p:nvSpPr>
          <p:cNvPr id="17" name="타원 16"/>
          <p:cNvSpPr/>
          <p:nvPr/>
        </p:nvSpPr>
        <p:spPr bwMode="auto">
          <a:xfrm>
            <a:off x="799489" y="5348938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기자</a:t>
            </a:r>
            <a:r>
              <a:rPr lang="en-US" altLang="ko-KR" sz="900" b="1" dirty="0">
                <a:solidFill>
                  <a:schemeClr val="tx1"/>
                </a:solidFill>
                <a:latin typeface="Arial" charset="0"/>
              </a:rPr>
              <a:t> name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8" name="타원 17"/>
          <p:cNvSpPr/>
          <p:nvPr/>
        </p:nvSpPr>
        <p:spPr bwMode="auto">
          <a:xfrm>
            <a:off x="7098133" y="5348938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u="sng" dirty="0">
                <a:solidFill>
                  <a:schemeClr val="tx1"/>
                </a:solidFill>
                <a:latin typeface="Arial" charset="0"/>
              </a:rPr>
              <a:t>기사</a:t>
            </a:r>
            <a:r>
              <a:rPr lang="en-US" altLang="ko-KR" sz="900" b="1" u="sng" dirty="0">
                <a:solidFill>
                  <a:schemeClr val="tx1"/>
                </a:solidFill>
                <a:latin typeface="Arial" charset="0"/>
              </a:rPr>
              <a:t>no</a:t>
            </a:r>
            <a:endParaRPr lang="ko-KR" altLang="en-US" sz="900" b="1" u="sng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2" name="타원 21"/>
          <p:cNvSpPr/>
          <p:nvPr/>
        </p:nvSpPr>
        <p:spPr bwMode="auto">
          <a:xfrm>
            <a:off x="2387527" y="2008734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>
                <a:solidFill>
                  <a:schemeClr val="tx1"/>
                </a:solidFill>
                <a:latin typeface="Arial" charset="0"/>
              </a:rPr>
              <a:t>감성수치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3" name="타원 22"/>
          <p:cNvSpPr/>
          <p:nvPr/>
        </p:nvSpPr>
        <p:spPr bwMode="auto">
          <a:xfrm>
            <a:off x="5520797" y="2008734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>
                <a:solidFill>
                  <a:schemeClr val="tx1"/>
                </a:solidFill>
                <a:latin typeface="Arial" charset="0"/>
              </a:rPr>
              <a:t>제목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4" name="타원 23"/>
          <p:cNvSpPr/>
          <p:nvPr/>
        </p:nvSpPr>
        <p:spPr bwMode="auto">
          <a:xfrm>
            <a:off x="7087432" y="2008734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본문</a:t>
            </a:r>
          </a:p>
        </p:txBody>
      </p:sp>
      <p:sp>
        <p:nvSpPr>
          <p:cNvPr id="25" name="타원 24"/>
          <p:cNvSpPr/>
          <p:nvPr/>
        </p:nvSpPr>
        <p:spPr bwMode="auto">
          <a:xfrm>
            <a:off x="799490" y="2008734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날짜</a:t>
            </a:r>
          </a:p>
        </p:txBody>
      </p:sp>
      <p:sp>
        <p:nvSpPr>
          <p:cNvPr id="28" name="타원 27"/>
          <p:cNvSpPr/>
          <p:nvPr/>
        </p:nvSpPr>
        <p:spPr bwMode="auto">
          <a:xfrm>
            <a:off x="5520797" y="5348938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언론사 </a:t>
            </a:r>
            <a:r>
              <a:rPr lang="en-US" altLang="ko-KR" sz="900" b="1" dirty="0">
                <a:solidFill>
                  <a:schemeClr val="tx1"/>
                </a:solidFill>
                <a:latin typeface="Arial" charset="0"/>
              </a:rPr>
              <a:t>name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9" name="타원 28"/>
          <p:cNvSpPr/>
          <p:nvPr/>
        </p:nvSpPr>
        <p:spPr bwMode="auto">
          <a:xfrm>
            <a:off x="2387527" y="5348938"/>
            <a:ext cx="1235675" cy="387178"/>
          </a:xfrm>
          <a:prstGeom prst="ellipse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u="sng" dirty="0">
                <a:solidFill>
                  <a:schemeClr val="tx1"/>
                </a:solidFill>
                <a:latin typeface="Arial" charset="0"/>
              </a:rPr>
              <a:t>기사</a:t>
            </a:r>
            <a:r>
              <a:rPr lang="en-US" altLang="ko-KR" sz="900" b="1" u="sng" dirty="0">
                <a:solidFill>
                  <a:schemeClr val="tx1"/>
                </a:solidFill>
                <a:latin typeface="Arial" charset="0"/>
              </a:rPr>
              <a:t>no</a:t>
            </a:r>
            <a:endParaRPr lang="ko-KR" altLang="en-US" sz="900" b="1" u="sng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30" name="순서도: 판단 29"/>
          <p:cNvSpPr/>
          <p:nvPr/>
        </p:nvSpPr>
        <p:spPr bwMode="auto">
          <a:xfrm>
            <a:off x="3954162" y="4356726"/>
            <a:ext cx="1235675" cy="461319"/>
          </a:xfrm>
          <a:prstGeom prst="flowChartDecision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900" b="1" dirty="0">
                <a:solidFill>
                  <a:schemeClr val="tx1"/>
                </a:solidFill>
                <a:latin typeface="Arial" charset="0"/>
              </a:rPr>
              <a:t>Work-for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cxnSp>
        <p:nvCxnSpPr>
          <p:cNvPr id="32" name="직선 연결선 31"/>
          <p:cNvCxnSpPr>
            <a:stCxn id="16" idx="3"/>
            <a:endCxn id="30" idx="1"/>
          </p:cNvCxnSpPr>
          <p:nvPr/>
        </p:nvCxnSpPr>
        <p:spPr bwMode="auto">
          <a:xfrm>
            <a:off x="2890539" y="4587386"/>
            <a:ext cx="1063623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직선 연결선 34"/>
          <p:cNvCxnSpPr>
            <a:stCxn id="30" idx="3"/>
            <a:endCxn id="15" idx="1"/>
          </p:cNvCxnSpPr>
          <p:nvPr/>
        </p:nvCxnSpPr>
        <p:spPr bwMode="auto">
          <a:xfrm>
            <a:off x="5189837" y="4587386"/>
            <a:ext cx="1043544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6" name="순서도: 판단 45"/>
          <p:cNvSpPr/>
          <p:nvPr/>
        </p:nvSpPr>
        <p:spPr bwMode="auto">
          <a:xfrm>
            <a:off x="2387526" y="3514632"/>
            <a:ext cx="1235675" cy="461319"/>
          </a:xfrm>
          <a:prstGeom prst="flowChartDecision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900" b="1" dirty="0">
                <a:solidFill>
                  <a:schemeClr val="tx1"/>
                </a:solidFill>
                <a:latin typeface="Arial" charset="0"/>
              </a:rPr>
              <a:t>publish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47" name="순서도: 판단 46"/>
          <p:cNvSpPr/>
          <p:nvPr/>
        </p:nvSpPr>
        <p:spPr bwMode="auto">
          <a:xfrm>
            <a:off x="5520797" y="3514631"/>
            <a:ext cx="1235675" cy="461319"/>
          </a:xfrm>
          <a:prstGeom prst="flowChartDecision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ko-KR" sz="900" b="1" dirty="0">
                <a:solidFill>
                  <a:schemeClr val="tx1"/>
                </a:solidFill>
                <a:latin typeface="Arial" charset="0"/>
              </a:rPr>
              <a:t>publish</a:t>
            </a:r>
            <a:endParaRPr lang="ko-KR" altLang="en-US" sz="900" b="1" dirty="0">
              <a:solidFill>
                <a:schemeClr val="tx1"/>
              </a:solidFill>
              <a:latin typeface="Arial" charset="0"/>
            </a:endParaRPr>
          </a:p>
        </p:txBody>
      </p:sp>
      <p:cxnSp>
        <p:nvCxnSpPr>
          <p:cNvPr id="49" name="직선 연결선 48"/>
          <p:cNvCxnSpPr>
            <a:stCxn id="46" idx="0"/>
            <a:endCxn id="7" idx="1"/>
          </p:cNvCxnSpPr>
          <p:nvPr/>
        </p:nvCxnSpPr>
        <p:spPr bwMode="auto">
          <a:xfrm flipV="1">
            <a:off x="3005364" y="3054561"/>
            <a:ext cx="948798" cy="46007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직선 연결선 51"/>
          <p:cNvCxnSpPr>
            <a:stCxn id="46" idx="2"/>
            <a:endCxn id="16" idx="0"/>
          </p:cNvCxnSpPr>
          <p:nvPr/>
        </p:nvCxnSpPr>
        <p:spPr bwMode="auto">
          <a:xfrm flipH="1">
            <a:off x="2272702" y="3975951"/>
            <a:ext cx="732662" cy="3807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5" name="직선 연결선 54"/>
          <p:cNvCxnSpPr>
            <a:stCxn id="7" idx="3"/>
            <a:endCxn id="47" idx="0"/>
          </p:cNvCxnSpPr>
          <p:nvPr/>
        </p:nvCxnSpPr>
        <p:spPr bwMode="auto">
          <a:xfrm>
            <a:off x="5189837" y="3054561"/>
            <a:ext cx="948798" cy="46007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8" name="직선 연결선 57"/>
          <p:cNvCxnSpPr>
            <a:stCxn id="47" idx="2"/>
            <a:endCxn id="15" idx="0"/>
          </p:cNvCxnSpPr>
          <p:nvPr/>
        </p:nvCxnSpPr>
        <p:spPr bwMode="auto">
          <a:xfrm>
            <a:off x="6138635" y="3975950"/>
            <a:ext cx="712584" cy="380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1" name="직선 연결선 60"/>
          <p:cNvCxnSpPr>
            <a:stCxn id="7" idx="0"/>
            <a:endCxn id="25" idx="4"/>
          </p:cNvCxnSpPr>
          <p:nvPr/>
        </p:nvCxnSpPr>
        <p:spPr bwMode="auto">
          <a:xfrm flipH="1" flipV="1">
            <a:off x="1417328" y="2395912"/>
            <a:ext cx="3154672" cy="427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직선 연결선 63"/>
          <p:cNvCxnSpPr>
            <a:stCxn id="22" idx="4"/>
            <a:endCxn id="7" idx="0"/>
          </p:cNvCxnSpPr>
          <p:nvPr/>
        </p:nvCxnSpPr>
        <p:spPr bwMode="auto">
          <a:xfrm>
            <a:off x="3005365" y="2395912"/>
            <a:ext cx="1566635" cy="427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직선 연결선 66"/>
          <p:cNvCxnSpPr>
            <a:stCxn id="14" idx="4"/>
            <a:endCxn id="7" idx="0"/>
          </p:cNvCxnSpPr>
          <p:nvPr/>
        </p:nvCxnSpPr>
        <p:spPr bwMode="auto">
          <a:xfrm>
            <a:off x="4572000" y="2395912"/>
            <a:ext cx="0" cy="427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직선 연결선 69"/>
          <p:cNvCxnSpPr>
            <a:stCxn id="23" idx="4"/>
            <a:endCxn id="7" idx="0"/>
          </p:cNvCxnSpPr>
          <p:nvPr/>
        </p:nvCxnSpPr>
        <p:spPr bwMode="auto">
          <a:xfrm flipH="1">
            <a:off x="4572000" y="2395912"/>
            <a:ext cx="1566635" cy="427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직선 연결선 72"/>
          <p:cNvCxnSpPr>
            <a:stCxn id="24" idx="4"/>
            <a:endCxn id="7" idx="0"/>
          </p:cNvCxnSpPr>
          <p:nvPr/>
        </p:nvCxnSpPr>
        <p:spPr bwMode="auto">
          <a:xfrm flipH="1">
            <a:off x="4572000" y="2395912"/>
            <a:ext cx="3133270" cy="42798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6" name="직선 연결선 75"/>
          <p:cNvCxnSpPr>
            <a:stCxn id="16" idx="2"/>
            <a:endCxn id="17" idx="0"/>
          </p:cNvCxnSpPr>
          <p:nvPr/>
        </p:nvCxnSpPr>
        <p:spPr bwMode="auto">
          <a:xfrm flipH="1">
            <a:off x="1417327" y="4818045"/>
            <a:ext cx="855375" cy="53089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9" name="직선 연결선 78"/>
          <p:cNvCxnSpPr>
            <a:stCxn id="16" idx="2"/>
            <a:endCxn id="29" idx="0"/>
          </p:cNvCxnSpPr>
          <p:nvPr/>
        </p:nvCxnSpPr>
        <p:spPr bwMode="auto">
          <a:xfrm>
            <a:off x="2272702" y="4818045"/>
            <a:ext cx="732663" cy="53089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직선 연결선 82"/>
          <p:cNvCxnSpPr>
            <a:stCxn id="15" idx="2"/>
            <a:endCxn id="28" idx="0"/>
          </p:cNvCxnSpPr>
          <p:nvPr/>
        </p:nvCxnSpPr>
        <p:spPr bwMode="auto">
          <a:xfrm flipH="1">
            <a:off x="6138635" y="4818045"/>
            <a:ext cx="712584" cy="53089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6" name="직선 연결선 85"/>
          <p:cNvCxnSpPr>
            <a:stCxn id="15" idx="2"/>
            <a:endCxn id="18" idx="0"/>
          </p:cNvCxnSpPr>
          <p:nvPr/>
        </p:nvCxnSpPr>
        <p:spPr bwMode="auto">
          <a:xfrm>
            <a:off x="6851219" y="4818045"/>
            <a:ext cx="864752" cy="53089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6FAD1C9-BF4A-440E-881E-6CB3E382DF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24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33640">
        <p:push/>
      </p:transition>
    </mc:Choice>
    <mc:Fallback>
      <p:transition advTm="3364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 시각화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메인화면</a:t>
            </a:r>
            <a:endParaRPr lang="en-US" altLang="ko-KR" dirty="0"/>
          </a:p>
          <a:p>
            <a:pPr lvl="1"/>
            <a:r>
              <a:rPr lang="ko-KR" altLang="en-US" dirty="0"/>
              <a:t>다른 링크로 가는 하이퍼링크 지원</a:t>
            </a:r>
            <a:endParaRPr lang="en-US" altLang="ko-KR" dirty="0"/>
          </a:p>
          <a:p>
            <a:pPr lvl="2"/>
            <a:r>
              <a:rPr lang="en-US" altLang="ko-KR" sz="1400" dirty="0"/>
              <a:t>&lt;A </a:t>
            </a:r>
            <a:r>
              <a:rPr lang="en-US" altLang="ko-KR" sz="1400" dirty="0" err="1"/>
              <a:t>href</a:t>
            </a:r>
            <a:r>
              <a:rPr lang="en-US" altLang="ko-KR" sz="1400" dirty="0"/>
              <a:t> = "URL" target = "</a:t>
            </a:r>
            <a:r>
              <a:rPr lang="ko-KR" altLang="en-US" sz="1400" dirty="0"/>
              <a:t>링크 방법</a:t>
            </a:r>
            <a:r>
              <a:rPr lang="en-US" altLang="ko-KR" sz="1400" dirty="0"/>
              <a:t>" &gt; </a:t>
            </a:r>
            <a:r>
              <a:rPr lang="ko-KR" altLang="en-US" sz="1400" dirty="0"/>
              <a:t>글 내용 </a:t>
            </a:r>
            <a:r>
              <a:rPr lang="en-US" altLang="ko-KR" sz="1400" dirty="0"/>
              <a:t>&lt;/A&gt;	</a:t>
            </a:r>
          </a:p>
          <a:p>
            <a:endParaRPr lang="en-US" altLang="ko-KR" sz="1800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기사 화면</a:t>
            </a:r>
            <a:endParaRPr lang="en-US" altLang="ko-KR" dirty="0"/>
          </a:p>
          <a:p>
            <a:pPr lvl="1"/>
            <a:r>
              <a:rPr lang="ko-KR" altLang="en-US" dirty="0"/>
              <a:t>모든 기사들 보여줌</a:t>
            </a:r>
            <a:r>
              <a:rPr lang="en-US" altLang="ko-KR" dirty="0"/>
              <a:t>(</a:t>
            </a:r>
            <a:r>
              <a:rPr lang="ko-KR" altLang="en-US" dirty="0"/>
              <a:t>기사들의 모든 정보 포함</a:t>
            </a:r>
            <a:r>
              <a:rPr lang="en-US" altLang="ko-KR" dirty="0"/>
              <a:t>)</a:t>
            </a:r>
          </a:p>
          <a:p>
            <a:pPr lvl="2"/>
            <a:r>
              <a:rPr lang="en-US" altLang="ko-KR" dirty="0"/>
              <a:t>Select * from </a:t>
            </a:r>
            <a:r>
              <a:rPr lang="ko-KR" altLang="en-US" dirty="0"/>
              <a:t>테이블</a:t>
            </a:r>
            <a:r>
              <a:rPr lang="en-US" altLang="ko-KR" dirty="0"/>
              <a:t>_</a:t>
            </a:r>
            <a:r>
              <a:rPr lang="ko-KR" altLang="en-US" dirty="0"/>
              <a:t>기사 </a:t>
            </a:r>
            <a:endParaRPr lang="en-US" altLang="ko-KR" dirty="0"/>
          </a:p>
          <a:p>
            <a:pPr marL="857250" lvl="2" indent="0">
              <a:buNone/>
            </a:pPr>
            <a:r>
              <a:rPr lang="en-US" altLang="ko-KR" dirty="0"/>
              <a:t>     join </a:t>
            </a:r>
            <a:r>
              <a:rPr lang="ko-KR" altLang="en-US" dirty="0"/>
              <a:t>테이블</a:t>
            </a:r>
            <a:r>
              <a:rPr lang="en-US" altLang="ko-KR" dirty="0"/>
              <a:t>_</a:t>
            </a:r>
            <a:r>
              <a:rPr lang="ko-KR" altLang="en-US" dirty="0"/>
              <a:t>언론사 </a:t>
            </a:r>
            <a:r>
              <a:rPr lang="en-US" altLang="ko-KR" dirty="0"/>
              <a:t>using (</a:t>
            </a:r>
            <a:r>
              <a:rPr lang="ko-KR" altLang="en-US" u="sng" dirty="0"/>
              <a:t>기사</a:t>
            </a:r>
            <a:r>
              <a:rPr lang="en-US" altLang="ko-KR" u="sng" dirty="0"/>
              <a:t>no</a:t>
            </a:r>
            <a:r>
              <a:rPr lang="en-US" altLang="ko-KR" dirty="0"/>
              <a:t>)</a:t>
            </a:r>
          </a:p>
          <a:p>
            <a:pPr marL="857250" lvl="2" indent="0">
              <a:buNone/>
            </a:pPr>
            <a:r>
              <a:rPr lang="en-US" altLang="ko-KR" dirty="0"/>
              <a:t>     join </a:t>
            </a:r>
            <a:r>
              <a:rPr lang="ko-KR" altLang="en-US" dirty="0"/>
              <a:t>테이블</a:t>
            </a:r>
            <a:r>
              <a:rPr lang="en-US" altLang="ko-KR" dirty="0"/>
              <a:t>_</a:t>
            </a:r>
            <a:r>
              <a:rPr lang="ko-KR" altLang="en-US" dirty="0"/>
              <a:t>기자 </a:t>
            </a:r>
            <a:r>
              <a:rPr lang="en-US" altLang="ko-KR" dirty="0"/>
              <a:t>using (</a:t>
            </a:r>
            <a:r>
              <a:rPr lang="ko-KR" altLang="en-US" u="sng" dirty="0"/>
              <a:t>기사</a:t>
            </a:r>
            <a:r>
              <a:rPr lang="en-US" altLang="ko-KR" u="sng" dirty="0"/>
              <a:t>no</a:t>
            </a:r>
            <a:r>
              <a:rPr lang="en-US" altLang="ko-KR" dirty="0"/>
              <a:t>)</a:t>
            </a:r>
          </a:p>
          <a:p>
            <a:pPr marL="857250" lvl="2" indent="0">
              <a:buNone/>
            </a:pPr>
            <a:r>
              <a:rPr lang="en-US" altLang="ko-KR" dirty="0"/>
              <a:t>                     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6206524" y="1413913"/>
            <a:ext cx="2473926" cy="15487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900" b="1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8" name="직사각형 7"/>
          <p:cNvSpPr/>
          <p:nvPr/>
        </p:nvSpPr>
        <p:spPr bwMode="auto">
          <a:xfrm>
            <a:off x="6371281" y="2608399"/>
            <a:ext cx="474420" cy="183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기사</a:t>
            </a:r>
          </a:p>
        </p:txBody>
      </p:sp>
      <p:sp>
        <p:nvSpPr>
          <p:cNvPr id="9" name="직사각형 8"/>
          <p:cNvSpPr/>
          <p:nvPr/>
        </p:nvSpPr>
        <p:spPr bwMode="auto">
          <a:xfrm>
            <a:off x="7251428" y="2608399"/>
            <a:ext cx="474420" cy="183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표</a:t>
            </a:r>
          </a:p>
        </p:txBody>
      </p:sp>
      <p:sp>
        <p:nvSpPr>
          <p:cNvPr id="10" name="직사각형 9"/>
          <p:cNvSpPr/>
          <p:nvPr/>
        </p:nvSpPr>
        <p:spPr bwMode="auto">
          <a:xfrm>
            <a:off x="8131575" y="2608399"/>
            <a:ext cx="474420" cy="183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700" b="1" dirty="0">
                <a:solidFill>
                  <a:schemeClr val="tx1"/>
                </a:solidFill>
                <a:latin typeface="Arial" charset="0"/>
              </a:rPr>
              <a:t>그래프</a:t>
            </a:r>
          </a:p>
        </p:txBody>
      </p:sp>
      <p:sp>
        <p:nvSpPr>
          <p:cNvPr id="11" name="직사각형 10"/>
          <p:cNvSpPr/>
          <p:nvPr/>
        </p:nvSpPr>
        <p:spPr bwMode="auto">
          <a:xfrm>
            <a:off x="6206524" y="3986725"/>
            <a:ext cx="2473926" cy="15487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900" b="1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12" name="직사각형 11"/>
          <p:cNvSpPr/>
          <p:nvPr/>
        </p:nvSpPr>
        <p:spPr bwMode="auto">
          <a:xfrm>
            <a:off x="6267267" y="4065192"/>
            <a:ext cx="1756534" cy="183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제목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,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기사</a:t>
            </a: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,</a:t>
            </a:r>
            <a:r>
              <a:rPr lang="ko-KR" altLang="en-US" sz="900" dirty="0" err="1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언론사등으로</a:t>
            </a:r>
            <a:r>
              <a:rPr lang="ko-KR" altLang="en-US" sz="900" dirty="0">
                <a:solidFill>
                  <a:schemeClr val="bg1">
                    <a:lumMod val="50000"/>
                  </a:schemeClr>
                </a:solidFill>
                <a:latin typeface="Arial" charset="0"/>
              </a:rPr>
              <a:t> 검색</a:t>
            </a:r>
          </a:p>
        </p:txBody>
      </p:sp>
      <p:sp>
        <p:nvSpPr>
          <p:cNvPr id="15" name="직사각형 14"/>
          <p:cNvSpPr/>
          <p:nvPr/>
        </p:nvSpPr>
        <p:spPr bwMode="auto">
          <a:xfrm>
            <a:off x="8084544" y="4065192"/>
            <a:ext cx="474420" cy="1838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ko-KR" altLang="en-US" sz="900" b="1" dirty="0">
                <a:solidFill>
                  <a:schemeClr val="tx1"/>
                </a:solidFill>
                <a:latin typeface="Arial" charset="0"/>
              </a:rPr>
              <a:t>검색</a:t>
            </a:r>
          </a:p>
        </p:txBody>
      </p:sp>
      <p:graphicFrame>
        <p:nvGraphicFramePr>
          <p:cNvPr id="17" name="표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4026111"/>
              </p:ext>
            </p:extLst>
          </p:nvPr>
        </p:nvGraphicFramePr>
        <p:xfrm>
          <a:off x="6225021" y="4590558"/>
          <a:ext cx="2455427" cy="944880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50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91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242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507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50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9145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기사 </a:t>
                      </a:r>
                      <a:r>
                        <a:rPr lang="en-US" altLang="ko-KR" sz="400" dirty="0"/>
                        <a:t>No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일자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언론사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400" dirty="0"/>
                        <a:t>기자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제목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본문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400" dirty="0"/>
                        <a:t>감성분석수치</a:t>
                      </a:r>
                      <a:endParaRPr lang="ko-KR" altLang="en-US" sz="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57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20180101js1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2018-01-01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" dirty="0"/>
                        <a:t>조선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400" dirty="0"/>
                        <a:t>김기자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" dirty="0"/>
                        <a:t>비트코인 </a:t>
                      </a:r>
                      <a:r>
                        <a:rPr lang="en-US" altLang="ko-KR" sz="100" dirty="0"/>
                        <a:t>1280</a:t>
                      </a:r>
                      <a:r>
                        <a:rPr lang="ko-KR" altLang="en-US" sz="100" dirty="0"/>
                        <a:t>만원대로 올라</a:t>
                      </a:r>
                      <a:r>
                        <a:rPr lang="en-US" altLang="ko-KR" sz="100" dirty="0"/>
                        <a:t>…</a:t>
                      </a:r>
                      <a:endParaRPr lang="ko-KR" altLang="en-US" sz="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" dirty="0"/>
                        <a:t>비트코인은 </a:t>
                      </a:r>
                      <a:r>
                        <a:rPr lang="en-US" altLang="ko-KR" sz="100" dirty="0"/>
                        <a:t>1BTC</a:t>
                      </a:r>
                      <a:r>
                        <a:rPr lang="ko-KR" altLang="en-US" sz="100" dirty="0"/>
                        <a:t>당 </a:t>
                      </a:r>
                      <a:r>
                        <a:rPr lang="en-US" altLang="ko-KR" sz="100" dirty="0"/>
                        <a:t>1289</a:t>
                      </a:r>
                      <a:r>
                        <a:rPr lang="ko-KR" altLang="en-US" sz="100" dirty="0"/>
                        <a:t>만</a:t>
                      </a:r>
                      <a:r>
                        <a:rPr lang="en-US" altLang="ko-KR" sz="100" dirty="0"/>
                        <a:t>…</a:t>
                      </a:r>
                      <a:endParaRPr lang="ko-KR" altLang="en-US" sz="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" dirty="0"/>
                        <a:t>0.8548</a:t>
                      </a:r>
                      <a:endParaRPr lang="ko-KR" altLang="en-US" sz="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410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20180101uh1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2018-01-01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300" dirty="0"/>
                        <a:t>연합뉴스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400" dirty="0"/>
                        <a:t>강기자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" kern="1200" dirty="0" err="1">
                          <a:effectLst/>
                        </a:rPr>
                        <a:t>美증시</a:t>
                      </a:r>
                      <a:r>
                        <a:rPr lang="en-US" altLang="ko-KR" sz="100" kern="1200" dirty="0">
                          <a:effectLst/>
                        </a:rPr>
                        <a:t>·</a:t>
                      </a:r>
                      <a:r>
                        <a:rPr lang="ko-KR" altLang="en-US" sz="100" kern="1200" dirty="0">
                          <a:effectLst/>
                        </a:rPr>
                        <a:t>비트코인 상승세 지속</a:t>
                      </a:r>
                      <a:r>
                        <a:rPr lang="en-US" altLang="ko-KR" sz="100" kern="1200" dirty="0">
                          <a:effectLst/>
                        </a:rPr>
                        <a:t>…BTC 1.1</a:t>
                      </a:r>
                      <a:r>
                        <a:rPr lang="ko-KR" altLang="en-US" sz="100" kern="1200" dirty="0" err="1">
                          <a:effectLst/>
                        </a:rPr>
                        <a:t>만달러</a:t>
                      </a:r>
                      <a:r>
                        <a:rPr lang="ko-KR" altLang="en-US" sz="100" kern="1200" dirty="0">
                          <a:effectLst/>
                        </a:rPr>
                        <a:t> 안착 여부 주목</a:t>
                      </a:r>
                    </a:p>
                    <a:p>
                      <a:pPr latinLnBrk="1"/>
                      <a:endParaRPr lang="ko-KR" altLang="en-US" sz="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" kern="1200" dirty="0">
                          <a:effectLst/>
                        </a:rPr>
                        <a:t>간밤 뉴욕증시에서 주요 지수는 미국의 부양책 타결에 대한 기대로 상승</a:t>
                      </a:r>
                      <a:endParaRPr lang="ko-KR" altLang="en-US" sz="100" dirty="0">
                        <a:latin typeface="+mn-lt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" dirty="0"/>
                        <a:t>-0.2564</a:t>
                      </a:r>
                      <a:endParaRPr lang="ko-KR" altLang="en-US" sz="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457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20180102jn1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2018-01-02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300" dirty="0"/>
                        <a:t>JTBC</a:t>
                      </a:r>
                      <a:r>
                        <a:rPr lang="en-US" altLang="ko-KR" sz="300" baseline="0" dirty="0"/>
                        <a:t> </a:t>
                      </a:r>
                      <a:r>
                        <a:rPr lang="ko-KR" altLang="en-US" sz="300" baseline="0" dirty="0"/>
                        <a:t>뉴스</a:t>
                      </a:r>
                      <a:endParaRPr lang="ko-KR" altLang="en-US" sz="3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400" dirty="0"/>
                        <a:t>박기자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" dirty="0"/>
                        <a:t>비트코인 </a:t>
                      </a:r>
                      <a:r>
                        <a:rPr lang="en-US" altLang="ko-KR" sz="100" dirty="0"/>
                        <a:t>1250</a:t>
                      </a:r>
                      <a:r>
                        <a:rPr lang="ko-KR" altLang="en-US" sz="100" dirty="0" err="1"/>
                        <a:t>만원대</a:t>
                      </a:r>
                      <a:r>
                        <a:rPr lang="ko-KR" altLang="en-US" sz="100" dirty="0"/>
                        <a:t> 지켜</a:t>
                      </a:r>
                      <a:r>
                        <a:rPr lang="en-US" altLang="ko-KR" sz="100" dirty="0"/>
                        <a:t>…</a:t>
                      </a:r>
                      <a:endParaRPr lang="ko-KR" altLang="en-US" sz="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" dirty="0" err="1"/>
                        <a:t>가상화페</a:t>
                      </a:r>
                      <a:r>
                        <a:rPr lang="ko-KR" altLang="en-US" sz="100" dirty="0"/>
                        <a:t> 시세가 </a:t>
                      </a:r>
                      <a:r>
                        <a:rPr lang="ko-KR" altLang="en-US" sz="100" dirty="0" err="1"/>
                        <a:t>혼조세를</a:t>
                      </a:r>
                      <a:r>
                        <a:rPr lang="ko-KR" altLang="en-US" sz="100" dirty="0"/>
                        <a:t> 보이고 있다</a:t>
                      </a:r>
                      <a:r>
                        <a:rPr lang="en-US" altLang="ko-KR" sz="100" dirty="0"/>
                        <a:t>…</a:t>
                      </a:r>
                      <a:endParaRPr lang="ko-KR" altLang="en-US" sz="1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" dirty="0"/>
                        <a:t>0.2268</a:t>
                      </a:r>
                      <a:endParaRPr lang="ko-KR" altLang="en-US" sz="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400" dirty="0"/>
                        <a:t>…</a:t>
                      </a:r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400" dirty="0"/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55A51E42-3FF8-4327-822F-785ED2677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694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49109">
        <p:push/>
      </p:transition>
    </mc:Choice>
    <mc:Fallback>
      <p:transition advTm="49109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 bwMode="auto">
          <a:xfrm>
            <a:off x="6206524" y="1455823"/>
            <a:ext cx="2473926" cy="15487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900" b="1">
              <a:solidFill>
                <a:schemeClr val="tx1"/>
              </a:solidFill>
              <a:latin typeface="Arial" charset="0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연구 목표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그래프</a:t>
            </a:r>
            <a:r>
              <a:rPr lang="en-US" altLang="ko-KR" dirty="0"/>
              <a:t>/</a:t>
            </a:r>
            <a:r>
              <a:rPr lang="ko-KR" altLang="en-US" dirty="0"/>
              <a:t>표 화면</a:t>
            </a:r>
            <a:endParaRPr lang="en-US" altLang="ko-KR" dirty="0"/>
          </a:p>
          <a:p>
            <a:pPr lvl="1"/>
            <a:r>
              <a:rPr lang="en-US" altLang="ko-KR" dirty="0" err="1"/>
              <a:t>Php</a:t>
            </a:r>
            <a:r>
              <a:rPr lang="ko-KR" altLang="en-US" dirty="0"/>
              <a:t>를 활용한 그래프</a:t>
            </a:r>
            <a:r>
              <a:rPr lang="en-US" altLang="ko-KR" dirty="0"/>
              <a:t>/</a:t>
            </a:r>
            <a:r>
              <a:rPr lang="ko-KR" altLang="en-US" dirty="0"/>
              <a:t>표 생성</a:t>
            </a:r>
            <a:endParaRPr lang="en-US" altLang="ko-KR" dirty="0"/>
          </a:p>
          <a:p>
            <a:pPr marL="495300" lvl="1" indent="0">
              <a:buNone/>
            </a:pPr>
            <a:r>
              <a:rPr lang="en-US" altLang="ko-KR" dirty="0"/>
              <a:t>    (1</a:t>
            </a:r>
            <a:r>
              <a:rPr lang="ko-KR" altLang="en-US" dirty="0"/>
              <a:t>일 </a:t>
            </a:r>
            <a:r>
              <a:rPr lang="ko-KR" altLang="en-US" dirty="0" err="1"/>
              <a:t>기사량</a:t>
            </a:r>
            <a:r>
              <a:rPr lang="en-US" altLang="ko-KR" dirty="0"/>
              <a:t>(</a:t>
            </a:r>
            <a:r>
              <a:rPr lang="ko-KR" altLang="en-US" dirty="0"/>
              <a:t>언론사별</a:t>
            </a:r>
            <a:r>
              <a:rPr lang="en-US" altLang="ko-KR" dirty="0"/>
              <a:t>,</a:t>
            </a:r>
            <a:r>
              <a:rPr lang="ko-KR" altLang="en-US" dirty="0" err="1"/>
              <a:t>기자별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dirty="0" err="1"/>
              <a:t>구글차트의</a:t>
            </a:r>
            <a:r>
              <a:rPr lang="ko-KR" altLang="en-US" dirty="0"/>
              <a:t> </a:t>
            </a:r>
            <a:r>
              <a:rPr lang="en-US" altLang="ko-KR" dirty="0"/>
              <a:t>API</a:t>
            </a:r>
            <a:r>
              <a:rPr lang="ko-KR" altLang="en-US" dirty="0"/>
              <a:t>사용</a:t>
            </a:r>
            <a:endParaRPr lang="en-US" altLang="ko-KR" dirty="0"/>
          </a:p>
          <a:p>
            <a:pPr marL="495300" lvl="1" indent="0">
              <a:buNone/>
            </a:pPr>
            <a:r>
              <a:rPr lang="en-US" altLang="ko-KR" dirty="0"/>
              <a:t>	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DB79D-4617-4C3F-93DB-DD4381FBFD91}" type="datetime1">
              <a:rPr lang="en-US" smtClean="0"/>
              <a:pPr/>
              <a:t>11/15/2020</a:t>
            </a:fld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D1F5F-4CD8-441B-AD26-7696CA6A430D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altLang="ko-KR"/>
              <a:t>Network Management Lab.,</a:t>
            </a:r>
            <a:br>
              <a:rPr lang="en-US" altLang="ko-KR"/>
            </a:br>
            <a:r>
              <a:rPr lang="en-US" altLang="ko-KR"/>
              <a:t>Dept. of Computer and Information Science</a:t>
            </a:r>
            <a:endParaRPr lang="en-US" altLang="ko-KR" dirty="0"/>
          </a:p>
        </p:txBody>
      </p:sp>
      <p:sp>
        <p:nvSpPr>
          <p:cNvPr id="7" name="직사각형 6"/>
          <p:cNvSpPr/>
          <p:nvPr/>
        </p:nvSpPr>
        <p:spPr bwMode="auto">
          <a:xfrm>
            <a:off x="6206524" y="3450277"/>
            <a:ext cx="2473926" cy="154871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ko-KR" altLang="en-US" sz="900" b="1">
              <a:solidFill>
                <a:schemeClr val="tx1"/>
              </a:solidFill>
              <a:latin typeface="Arial" charset="0"/>
            </a:endParaRPr>
          </a:p>
        </p:txBody>
      </p:sp>
      <p:pic>
        <p:nvPicPr>
          <p:cNvPr id="1030" name="Picture 6" descr="Sparkline char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2968" y="1472804"/>
            <a:ext cx="1994913" cy="1424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표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9507948"/>
              </p:ext>
            </p:extLst>
          </p:nvPr>
        </p:nvGraphicFramePr>
        <p:xfrm>
          <a:off x="6369528" y="3757635"/>
          <a:ext cx="1234556" cy="1069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72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7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6725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>
                          <a:solidFill>
                            <a:schemeClr val="tx1"/>
                          </a:solidFill>
                        </a:rPr>
                        <a:t>날짜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50" dirty="0" err="1">
                          <a:solidFill>
                            <a:schemeClr val="tx1"/>
                          </a:solidFill>
                        </a:rPr>
                        <a:t>기사수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67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12-01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25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67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12-02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6725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12-03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50" dirty="0">
                          <a:solidFill>
                            <a:schemeClr val="tx1"/>
                          </a:solidFill>
                        </a:rPr>
                        <a:t>66</a:t>
                      </a:r>
                      <a:endParaRPr lang="ko-KR" altLang="en-US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AE63AD8B-F1B4-4826-B454-5AC364F210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8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701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50" advTm="32950">
        <p:push/>
      </p:transition>
    </mc:Choice>
    <mc:Fallback>
      <p:transition advTm="32950">
        <p:pu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3_default">
  <a:themeElements>
    <a:clrScheme name="사용자 지정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27D34"/>
      </a:hlink>
      <a:folHlink>
        <a:srgbClr val="627D34"/>
      </a:folHlink>
    </a:clrScheme>
    <a:fontScheme name="NM LAB">
      <a:majorFont>
        <a:latin typeface="Arial"/>
        <a:ea typeface="HY견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>
          <a:solidFill>
            <a:schemeClr val="tx1"/>
          </a:solidFill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sz="900" b="1" dirty="0" smtClean="0">
            <a:solidFill>
              <a:schemeClr val="tx1"/>
            </a:solidFill>
            <a:latin typeface="Arial" charset="0"/>
          </a:defRPr>
        </a:defPPr>
      </a:lstStyle>
      <a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sz="1200" dirty="0" smtClean="0"/>
        </a:defPPr>
      </a:lstStyle>
    </a:txDef>
  </a:objectDefaults>
  <a:extraClrSchemeLst>
    <a:extraClrScheme>
      <a:clrScheme name="1_default 1">
        <a:dk1>
          <a:srgbClr val="4D4D4D"/>
        </a:dk1>
        <a:lt1>
          <a:srgbClr val="FFFFFF"/>
        </a:lt1>
        <a:dk2>
          <a:srgbClr val="999999"/>
        </a:dk2>
        <a:lt2>
          <a:srgbClr val="000000"/>
        </a:lt2>
        <a:accent1>
          <a:srgbClr val="F04E22"/>
        </a:accent1>
        <a:accent2>
          <a:srgbClr val="F0B500"/>
        </a:accent2>
        <a:accent3>
          <a:srgbClr val="FFFFFF"/>
        </a:accent3>
        <a:accent4>
          <a:srgbClr val="404040"/>
        </a:accent4>
        <a:accent5>
          <a:srgbClr val="F6B2AB"/>
        </a:accent5>
        <a:accent6>
          <a:srgbClr val="D9A400"/>
        </a:accent6>
        <a:hlink>
          <a:srgbClr val="F07800"/>
        </a:hlink>
        <a:folHlink>
          <a:srgbClr val="00A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2">
        <a:dk1>
          <a:srgbClr val="4D4D4D"/>
        </a:dk1>
        <a:lt1>
          <a:srgbClr val="FFFFFF"/>
        </a:lt1>
        <a:dk2>
          <a:srgbClr val="999999"/>
        </a:dk2>
        <a:lt2>
          <a:srgbClr val="000000"/>
        </a:lt2>
        <a:accent1>
          <a:srgbClr val="F04E22"/>
        </a:accent1>
        <a:accent2>
          <a:srgbClr val="F0B500"/>
        </a:accent2>
        <a:accent3>
          <a:srgbClr val="FFFFFF"/>
        </a:accent3>
        <a:accent4>
          <a:srgbClr val="404040"/>
        </a:accent4>
        <a:accent5>
          <a:srgbClr val="F6B2AB"/>
        </a:accent5>
        <a:accent6>
          <a:srgbClr val="D9A400"/>
        </a:accent6>
        <a:hlink>
          <a:srgbClr val="33CCFF"/>
        </a:hlink>
        <a:folHlink>
          <a:srgbClr val="00A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3">
        <a:dk1>
          <a:srgbClr val="4D4D4D"/>
        </a:dk1>
        <a:lt1>
          <a:srgbClr val="FFFFFF"/>
        </a:lt1>
        <a:dk2>
          <a:srgbClr val="999999"/>
        </a:dk2>
        <a:lt2>
          <a:srgbClr val="000000"/>
        </a:lt2>
        <a:accent1>
          <a:srgbClr val="F04E22"/>
        </a:accent1>
        <a:accent2>
          <a:srgbClr val="F0B500"/>
        </a:accent2>
        <a:accent3>
          <a:srgbClr val="FFFFFF"/>
        </a:accent3>
        <a:accent4>
          <a:srgbClr val="404040"/>
        </a:accent4>
        <a:accent5>
          <a:srgbClr val="F6B2AB"/>
        </a:accent5>
        <a:accent6>
          <a:srgbClr val="D9A400"/>
        </a:accent6>
        <a:hlink>
          <a:srgbClr val="33CCCC"/>
        </a:hlink>
        <a:folHlink>
          <a:srgbClr val="00A6A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4">
        <a:dk1>
          <a:srgbClr val="4D4D4D"/>
        </a:dk1>
        <a:lt1>
          <a:srgbClr val="FFFFFF"/>
        </a:lt1>
        <a:dk2>
          <a:srgbClr val="999999"/>
        </a:dk2>
        <a:lt2>
          <a:srgbClr val="000000"/>
        </a:lt2>
        <a:accent1>
          <a:srgbClr val="F04E22"/>
        </a:accent1>
        <a:accent2>
          <a:srgbClr val="F0B500"/>
        </a:accent2>
        <a:accent3>
          <a:srgbClr val="FFFFFF"/>
        </a:accent3>
        <a:accent4>
          <a:srgbClr val="404040"/>
        </a:accent4>
        <a:accent5>
          <a:srgbClr val="F6B2AB"/>
        </a:accent5>
        <a:accent6>
          <a:srgbClr val="D9A400"/>
        </a:accent6>
        <a:hlink>
          <a:srgbClr val="0099FF"/>
        </a:hlink>
        <a:folHlink>
          <a:srgbClr val="00A6A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NM LAB">
      <a:majorFont>
        <a:latin typeface="Arial Black"/>
        <a:ea typeface="HY견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12023</TotalTime>
  <Words>519</Words>
  <Application>Microsoft Office PowerPoint</Application>
  <PresentationFormat>화면 슬라이드 쇼(4:3)</PresentationFormat>
  <Paragraphs>222</Paragraphs>
  <Slides>8</Slides>
  <Notes>1</Notes>
  <HiddenSlides>0</HiddenSlides>
  <MMClips>8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Roboto</vt:lpstr>
      <vt:lpstr>Arial</vt:lpstr>
      <vt:lpstr>Wingdings</vt:lpstr>
      <vt:lpstr>3_default</vt:lpstr>
      <vt:lpstr>DB 프로젝트 제안서2</vt:lpstr>
      <vt:lpstr>목 차</vt:lpstr>
      <vt:lpstr>프로젝트 개요</vt:lpstr>
      <vt:lpstr>프로젝트 개요</vt:lpstr>
      <vt:lpstr>ER 모델</vt:lpstr>
      <vt:lpstr>ER 모델</vt:lpstr>
      <vt:lpstr>웹 시각화</vt:lpstr>
      <vt:lpstr>연구 목표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helpnara</dc:creator>
  <cp:lastModifiedBy>강 민규</cp:lastModifiedBy>
  <cp:revision>374</cp:revision>
  <dcterms:created xsi:type="dcterms:W3CDTF">2016-08-13T04:33:54Z</dcterms:created>
  <dcterms:modified xsi:type="dcterms:W3CDTF">2020-11-15T13:01:57Z</dcterms:modified>
</cp:coreProperties>
</file>